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301" r:id="rId3"/>
    <p:sldId id="308" r:id="rId4"/>
    <p:sldId id="293" r:id="rId5"/>
    <p:sldId id="292" r:id="rId6"/>
    <p:sldId id="294" r:id="rId7"/>
    <p:sldId id="288" r:id="rId8"/>
    <p:sldId id="303" r:id="rId9"/>
    <p:sldId id="305" r:id="rId10"/>
    <p:sldId id="306" r:id="rId11"/>
    <p:sldId id="307" r:id="rId12"/>
    <p:sldId id="297" r:id="rId13"/>
    <p:sldId id="298" r:id="rId14"/>
    <p:sldId id="291" r:id="rId15"/>
    <p:sldId id="295" r:id="rId16"/>
    <p:sldId id="296" r:id="rId17"/>
    <p:sldId id="300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097"/>
    <p:restoredTop sz="94762"/>
  </p:normalViewPr>
  <p:slideViewPr>
    <p:cSldViewPr snapToObjects="1">
      <p:cViewPr varScale="1">
        <p:scale>
          <a:sx n="121" d="100"/>
          <a:sy n="121" d="100"/>
        </p:scale>
        <p:origin x="912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4393C2-092A-944B-87E0-0383C37803FC}" type="doc">
      <dgm:prSet loTypeId="urn:microsoft.com/office/officeart/2005/8/layout/vList2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AB1CF7B-0254-A544-A217-FBFF184957B5}">
      <dgm:prSet/>
      <dgm:spPr/>
      <dgm:t>
        <a:bodyPr/>
        <a:lstStyle/>
        <a:p>
          <a:r>
            <a:rPr lang="en-US" dirty="0"/>
            <a:t>MATH 5110 – Applied Linear Algebra and Matrix Analysis  </a:t>
          </a:r>
        </a:p>
      </dgm:t>
    </dgm:pt>
    <dgm:pt modelId="{07A28117-57EB-924F-92C4-96191B26A625}" type="parTrans" cxnId="{D0F26B20-7014-CA45-8E6F-F5B789432BF4}">
      <dgm:prSet/>
      <dgm:spPr/>
      <dgm:t>
        <a:bodyPr/>
        <a:lstStyle/>
        <a:p>
          <a:endParaRPr lang="en-US"/>
        </a:p>
      </dgm:t>
    </dgm:pt>
    <dgm:pt modelId="{F5412D2B-6340-784D-B66B-04873CE76633}" type="sibTrans" cxnId="{D0F26B20-7014-CA45-8E6F-F5B789432BF4}">
      <dgm:prSet/>
      <dgm:spPr/>
      <dgm:t>
        <a:bodyPr/>
        <a:lstStyle/>
        <a:p>
          <a:endParaRPr lang="en-US"/>
        </a:p>
      </dgm:t>
    </dgm:pt>
    <dgm:pt modelId="{1BB34B3F-5464-844F-A6B8-E6645140D974}" type="pres">
      <dgm:prSet presAssocID="{D64393C2-092A-944B-87E0-0383C37803FC}" presName="linear" presStyleCnt="0">
        <dgm:presLayoutVars>
          <dgm:animLvl val="lvl"/>
          <dgm:resizeHandles val="exact"/>
        </dgm:presLayoutVars>
      </dgm:prSet>
      <dgm:spPr/>
    </dgm:pt>
    <dgm:pt modelId="{37CFA51C-4C50-F447-A37F-F207DD800C8E}" type="pres">
      <dgm:prSet presAssocID="{9AB1CF7B-0254-A544-A217-FBFF184957B5}" presName="parentText" presStyleLbl="node1" presStyleIdx="0" presStyleCnt="1" custScaleY="103652" custLinFactNeighborX="-4418" custLinFactNeighborY="-14049">
        <dgm:presLayoutVars>
          <dgm:chMax val="0"/>
          <dgm:bulletEnabled val="1"/>
        </dgm:presLayoutVars>
      </dgm:prSet>
      <dgm:spPr/>
    </dgm:pt>
  </dgm:ptLst>
  <dgm:cxnLst>
    <dgm:cxn modelId="{D0F26B20-7014-CA45-8E6F-F5B789432BF4}" srcId="{D64393C2-092A-944B-87E0-0383C37803FC}" destId="{9AB1CF7B-0254-A544-A217-FBFF184957B5}" srcOrd="0" destOrd="0" parTransId="{07A28117-57EB-924F-92C4-96191B26A625}" sibTransId="{F5412D2B-6340-784D-B66B-04873CE76633}"/>
    <dgm:cxn modelId="{45F0BE84-8BB1-EC40-A730-903BC44EF85E}" type="presOf" srcId="{9AB1CF7B-0254-A544-A217-FBFF184957B5}" destId="{37CFA51C-4C50-F447-A37F-F207DD800C8E}" srcOrd="0" destOrd="0" presId="urn:microsoft.com/office/officeart/2005/8/layout/vList2"/>
    <dgm:cxn modelId="{6DB216B3-94DF-0144-A09F-566DEB2C8112}" type="presOf" srcId="{D64393C2-092A-944B-87E0-0383C37803FC}" destId="{1BB34B3F-5464-844F-A6B8-E6645140D974}" srcOrd="0" destOrd="0" presId="urn:microsoft.com/office/officeart/2005/8/layout/vList2"/>
    <dgm:cxn modelId="{3C208EC6-B344-F245-AB1C-A0EAB0FE1499}" type="presParOf" srcId="{1BB34B3F-5464-844F-A6B8-E6645140D974}" destId="{37CFA51C-4C50-F447-A37F-F207DD800C8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CFA51C-4C50-F447-A37F-F207DD800C8E}">
      <dsp:nvSpPr>
        <dsp:cNvPr id="0" name=""/>
        <dsp:cNvSpPr/>
      </dsp:nvSpPr>
      <dsp:spPr>
        <a:xfrm>
          <a:off x="0" y="0"/>
          <a:ext cx="7841504" cy="596662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MATH 5110 – Applied Linear Algebra and Matrix Analysis  </a:t>
          </a:r>
        </a:p>
      </dsp:txBody>
      <dsp:txXfrm>
        <a:off x="29127" y="29127"/>
        <a:ext cx="7783250" cy="5384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2E2AF0-A065-1540-A085-08288E7798DF}" type="datetimeFigureOut">
              <a:rPr lang="en-US" smtClean="0"/>
              <a:t>7/7/23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487BE6-0E95-8748-BA04-7E788462C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17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web.stanford.edu</a:t>
            </a:r>
            <a:r>
              <a:rPr lang="en-US" dirty="0"/>
              <a:t>/~</a:t>
            </a:r>
            <a:r>
              <a:rPr lang="en-US" dirty="0" err="1"/>
              <a:t>boyd</a:t>
            </a:r>
            <a:r>
              <a:rPr lang="en-US" dirty="0"/>
              <a:t>/</a:t>
            </a:r>
            <a:r>
              <a:rPr lang="en-US" dirty="0" err="1"/>
              <a:t>vmls</a:t>
            </a:r>
            <a:r>
              <a:rPr lang="en-US" dirty="0"/>
              <a:t>/</a:t>
            </a:r>
            <a:r>
              <a:rPr lang="en-US" dirty="0" err="1"/>
              <a:t>vmls.pdf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487BE6-0E95-8748-BA04-7E788462CA7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395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math.mit.edu</a:t>
            </a:r>
            <a:r>
              <a:rPr lang="en-US" dirty="0"/>
              <a:t>/classes/18.952/spring2013/docs/</a:t>
            </a:r>
            <a:r>
              <a:rPr lang="en-US" dirty="0" err="1"/>
              <a:t>book.pdf</a:t>
            </a:r>
            <a:r>
              <a:rPr lang="en-US" dirty="0"/>
              <a:t> </a:t>
            </a:r>
          </a:p>
          <a:p>
            <a:r>
              <a:rPr lang="en-US" dirty="0"/>
              <a:t>https://www2.math.ethz.ch/education/bachelor/lectures/fs2016/other/</a:t>
            </a:r>
            <a:r>
              <a:rPr lang="en-US" dirty="0" err="1"/>
              <a:t>mla</a:t>
            </a:r>
            <a:r>
              <a:rPr lang="en-US" dirty="0"/>
              <a:t>/</a:t>
            </a:r>
            <a:r>
              <a:rPr lang="en-US" dirty="0" err="1"/>
              <a:t>ma.pdf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487BE6-0E95-8748-BA04-7E788462CA7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528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73250-E4C2-474F-8CC4-8F9E8252976B}" type="datetimeFigureOut">
              <a:rPr lang="en-US" smtClean="0"/>
              <a:t>7/7/23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DAFA-3E23-F943-9176-A6B5BE434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428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73250-E4C2-474F-8CC4-8F9E8252976B}" type="datetimeFigureOut">
              <a:rPr lang="en-US" smtClean="0"/>
              <a:t>7/7/23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DAFA-3E23-F943-9176-A6B5BE434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027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73250-E4C2-474F-8CC4-8F9E8252976B}" type="datetimeFigureOut">
              <a:rPr lang="en-US" smtClean="0"/>
              <a:t>7/7/23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DAFA-3E23-F943-9176-A6B5BE434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682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73250-E4C2-474F-8CC4-8F9E8252976B}" type="datetimeFigureOut">
              <a:rPr lang="en-US" smtClean="0"/>
              <a:t>7/7/23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DAFA-3E23-F943-9176-A6B5BE434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469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73250-E4C2-474F-8CC4-8F9E8252976B}" type="datetimeFigureOut">
              <a:rPr lang="en-US" smtClean="0"/>
              <a:t>7/7/23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DAFA-3E23-F943-9176-A6B5BE434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583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73250-E4C2-474F-8CC4-8F9E8252976B}" type="datetimeFigureOut">
              <a:rPr lang="en-US" smtClean="0"/>
              <a:t>7/7/23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DAFA-3E23-F943-9176-A6B5BE434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871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73250-E4C2-474F-8CC4-8F9E8252976B}" type="datetimeFigureOut">
              <a:rPr lang="en-US" smtClean="0"/>
              <a:t>7/7/23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DAFA-3E23-F943-9176-A6B5BE434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581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73250-E4C2-474F-8CC4-8F9E8252976B}" type="datetimeFigureOut">
              <a:rPr lang="en-US" smtClean="0"/>
              <a:t>7/7/23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DAFA-3E23-F943-9176-A6B5BE434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724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73250-E4C2-474F-8CC4-8F9E8252976B}" type="datetimeFigureOut">
              <a:rPr lang="en-US" smtClean="0"/>
              <a:t>7/7/23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DAFA-3E23-F943-9176-A6B5BE434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298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73250-E4C2-474F-8CC4-8F9E8252976B}" type="datetimeFigureOut">
              <a:rPr lang="en-US" smtClean="0"/>
              <a:t>7/7/23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DAFA-3E23-F943-9176-A6B5BE434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202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73250-E4C2-474F-8CC4-8F9E8252976B}" type="datetimeFigureOut">
              <a:rPr lang="en-US" smtClean="0"/>
              <a:t>7/7/23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DAFA-3E23-F943-9176-A6B5BE434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734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773250-E4C2-474F-8CC4-8F9E8252976B}" type="datetimeFigureOut">
              <a:rPr lang="en-US" smtClean="0"/>
              <a:t>7/7/23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BDAFA-3E23-F943-9176-A6B5BE434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296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hyperlink" Target="https://hewang.sites.northeastern.edu/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g"/><Relationship Id="rId7" Type="http://schemas.openxmlformats.org/officeDocument/2006/relationships/image" Target="../media/image7.jpeg"/><Relationship Id="rId2" Type="http://schemas.openxmlformats.org/officeDocument/2006/relationships/hyperlink" Target="https://web.stanford.edu/~boyd/vmls/vmls.pdf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cis.upenn.edu/~jean/gbooks/linalg.html" TargetMode="External"/><Relationship Id="rId4" Type="http://schemas.openxmlformats.org/officeDocument/2006/relationships/hyperlink" Target="https://www.cis.upenn.edu/~jean/gbooks/geomath.html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misa-xu.github.io/space/" TargetMode="External"/><Relationship Id="rId2" Type="http://schemas.openxmlformats.org/officeDocument/2006/relationships/hyperlink" Target="https://people.bath.ac.uk/mw2319/ma30252/ch-fund.html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terrytao.wordpress.com/2019/08/13/eigenvectors-from-eigenvalues/" TargetMode="External"/><Relationship Id="rId4" Type="http://schemas.openxmlformats.org/officeDocument/2006/relationships/hyperlink" Target="https://docs.google.com/spreadsheets/d/1j8LcyTxBTZ5Nh0-P1rb6NT2x_2iXFp1j8ptpvHYQWGA/edit#gid=0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hat.openai.com/" TargetMode="External"/><Relationship Id="rId2" Type="http://schemas.openxmlformats.org/officeDocument/2006/relationships/hyperlink" Target="https://en.wikipedia.org/wiki/Linear_algebra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misa-xu.github.io/space/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hat.openai.com/" TargetMode="External"/><Relationship Id="rId2" Type="http://schemas.openxmlformats.org/officeDocument/2006/relationships/hyperlink" Target="https://en.wikipedia.org/wiki/Matrix_analysis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E9944A0-6362-4F42-9F51-566A2DAB76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90247041"/>
              </p:ext>
            </p:extLst>
          </p:nvPr>
        </p:nvGraphicFramePr>
        <p:xfrm>
          <a:off x="769096" y="533400"/>
          <a:ext cx="7841504" cy="606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ounded Rectangle 4">
            <a:extLst>
              <a:ext uri="{FF2B5EF4-FFF2-40B4-BE49-F238E27FC236}">
                <a16:creationId xmlns:a16="http://schemas.microsoft.com/office/drawing/2014/main" id="{2C6C5613-92D5-4408-7C2A-8CBCE56D2B31}"/>
              </a:ext>
            </a:extLst>
          </p:cNvPr>
          <p:cNvSpPr txBox="1"/>
          <p:nvPr/>
        </p:nvSpPr>
        <p:spPr>
          <a:xfrm>
            <a:off x="2718903" y="2667000"/>
            <a:ext cx="6710916" cy="606012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marL="457200" lvl="0" indent="-457200" algn="l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itchFamily="2" charset="2"/>
              <a:buChar char="v"/>
            </a:pPr>
            <a:r>
              <a:rPr lang="en-US" sz="2800" b="1" kern="1200" dirty="0"/>
              <a:t>Introduction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C8F6D129-C34C-A456-C21C-70CEB8BDA8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4351" y="5029200"/>
            <a:ext cx="3200400" cy="1118433"/>
          </a:xfrm>
          <a:solidFill>
            <a:schemeClr val="bg1">
              <a:alpha val="74000"/>
            </a:schemeClr>
          </a:solidFill>
          <a:effectLst>
            <a:outerShdw blurRad="50800" dist="50800" dir="5400000" algn="ctr" rotWithShape="0">
              <a:srgbClr val="0070C0">
                <a:alpha val="49000"/>
              </a:srgbClr>
            </a:outerShdw>
          </a:effectLst>
        </p:spPr>
        <p:txBody>
          <a:bodyPr>
            <a:normAutofit lnSpcReduction="10000"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</a:rPr>
              <a:t>Instructor: He Wang</a:t>
            </a:r>
          </a:p>
          <a:p>
            <a:pPr algn="l"/>
            <a:r>
              <a:rPr lang="en-US" sz="2000" dirty="0">
                <a:solidFill>
                  <a:schemeClr val="tx1"/>
                </a:solidFill>
              </a:rPr>
              <a:t>Department of Mathematics </a:t>
            </a:r>
          </a:p>
          <a:p>
            <a:pPr algn="l"/>
            <a:r>
              <a:rPr lang="en-US" sz="2000" dirty="0">
                <a:solidFill>
                  <a:schemeClr val="tx1"/>
                </a:solidFill>
              </a:rPr>
              <a:t>Northeastern University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7D73A6-FEB3-83ED-50B6-3CBD03CF145A}"/>
              </a:ext>
            </a:extLst>
          </p:cNvPr>
          <p:cNvSpPr txBox="1"/>
          <p:nvPr/>
        </p:nvSpPr>
        <p:spPr>
          <a:xfrm>
            <a:off x="717478" y="6444734"/>
            <a:ext cx="3972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7"/>
              </a:rPr>
              <a:t>https://hewang.sites.northeastern.edu/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68628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8E32F41-A59D-A5E6-FE61-4125EEFDE2B5}"/>
                  </a:ext>
                </a:extLst>
              </p:cNvPr>
              <p:cNvSpPr txBox="1"/>
              <p:nvPr/>
            </p:nvSpPr>
            <p:spPr>
              <a:xfrm>
                <a:off x="838200" y="978932"/>
                <a:ext cx="7814441" cy="55099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1600" b="1" dirty="0">
                  <a:latin typeface="Helvetica" pitchFamily="2" charset="0"/>
                </a:endParaRPr>
              </a:p>
              <a:p>
                <a:pPr marL="342900" indent="-342900">
                  <a:buFontTx/>
                  <a:buAutoNum type="arabicPeriod"/>
                </a:pPr>
                <a:r>
                  <a:rPr lang="en-US" sz="1600" b="1" dirty="0">
                    <a:effectLst/>
                    <a:latin typeface="Helvetica" pitchFamily="2" charset="0"/>
                  </a:rPr>
                  <a:t>Matrix factorization, including Jordan, Schur, LU, QR, SVD;</a:t>
                </a:r>
              </a:p>
              <a:p>
                <a:pPr marL="342900" indent="-342900">
                  <a:buFontTx/>
                  <a:buAutoNum type="arabicPeriod"/>
                </a:pPr>
                <a:r>
                  <a:rPr lang="en-US" sz="1600" b="1" dirty="0">
                    <a:latin typeface="Helvetica" pitchFamily="2" charset="0"/>
                  </a:rPr>
                  <a:t>Fourier Transform and FFT</a:t>
                </a:r>
                <a:endParaRPr lang="en-US" sz="1600" dirty="0">
                  <a:effectLst/>
                  <a:latin typeface="Helvetica" pitchFamily="2" charset="0"/>
                </a:endParaRPr>
              </a:p>
              <a:p>
                <a:pPr marL="342900" indent="-342900">
                  <a:buFontTx/>
                  <a:buAutoNum type="arabicPeriod"/>
                </a:pPr>
                <a:r>
                  <a:rPr lang="en-US" sz="1600" dirty="0" err="1">
                    <a:latin typeface="Helvetica" pitchFamily="2" charset="0"/>
                  </a:rPr>
                  <a:t>Haar</a:t>
                </a:r>
                <a:r>
                  <a:rPr lang="en-US" sz="1600" dirty="0">
                    <a:latin typeface="Helvetica" pitchFamily="2" charset="0"/>
                  </a:rPr>
                  <a:t> bases and the corresponding </a:t>
                </a:r>
                <a:r>
                  <a:rPr lang="en-US" sz="1600" dirty="0" err="1">
                    <a:latin typeface="Helvetica" pitchFamily="2" charset="0"/>
                  </a:rPr>
                  <a:t>Haar</a:t>
                </a:r>
                <a:r>
                  <a:rPr lang="en-US" sz="1600" dirty="0">
                    <a:latin typeface="Helvetica" pitchFamily="2" charset="0"/>
                  </a:rPr>
                  <a:t> wavelets. </a:t>
                </a:r>
              </a:p>
              <a:p>
                <a:pPr marL="342900" indent="-342900">
                  <a:buAutoNum type="arabicPeriod"/>
                </a:pPr>
                <a:r>
                  <a:rPr lang="en-US" sz="1600" dirty="0">
                    <a:latin typeface="Helvetica" pitchFamily="2" charset="0"/>
                  </a:rPr>
                  <a:t>Hadamard matrices.</a:t>
                </a:r>
              </a:p>
              <a:p>
                <a:pPr marL="342900" indent="-342900">
                  <a:buAutoNum type="arabicPeriod"/>
                </a:pPr>
                <a:r>
                  <a:rPr lang="en-US" sz="1600" b="1" dirty="0">
                    <a:latin typeface="Helvetica" pitchFamily="2" charset="0"/>
                  </a:rPr>
                  <a:t>Affine space and affine maps </a:t>
                </a:r>
                <a:r>
                  <a:rPr lang="en-US" sz="1600" dirty="0">
                    <a:latin typeface="Helvetica" pitchFamily="2" charset="0"/>
                  </a:rPr>
                  <a:t> </a:t>
                </a:r>
              </a:p>
              <a:p>
                <a:pPr marL="342900" indent="-342900">
                  <a:buAutoNum type="arabicPeriod"/>
                </a:pPr>
                <a:r>
                  <a:rPr lang="en-US" sz="1600" b="1" dirty="0">
                    <a:latin typeface="Helvetica" pitchFamily="2" charset="0"/>
                  </a:rPr>
                  <a:t>Norms and matrix norms </a:t>
                </a:r>
                <a:r>
                  <a:rPr lang="en-US" sz="1600" dirty="0">
                    <a:latin typeface="Helvetica" pitchFamily="2" charset="0"/>
                  </a:rPr>
                  <a:t> </a:t>
                </a:r>
              </a:p>
              <a:p>
                <a:pPr marL="342900" indent="-342900">
                  <a:buAutoNum type="arabicPeriod"/>
                </a:pPr>
                <a:r>
                  <a:rPr lang="en-US" sz="1600" dirty="0">
                    <a:latin typeface="Helvetica" pitchFamily="2" charset="0"/>
                  </a:rPr>
                  <a:t>Convergence of sequences and series in a normed vector space. The matrix exponential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60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sup>
                    </m:sSup>
                  </m:oMath>
                </a14:m>
                <a:r>
                  <a:rPr lang="en-US" sz="1600" dirty="0">
                    <a:latin typeface="Helvetica" pitchFamily="2" charset="0"/>
                  </a:rPr>
                  <a:t> and its basic properties.</a:t>
                </a:r>
              </a:p>
              <a:p>
                <a:pPr marL="342900" indent="-342900">
                  <a:buAutoNum type="arabicPeriod"/>
                </a:pPr>
                <a:r>
                  <a:rPr lang="en-US" sz="1600" dirty="0">
                    <a:latin typeface="Helvetica" pitchFamily="2" charset="0"/>
                  </a:rPr>
                  <a:t>The group of unit quaternions, SU(2), and the representation of rotations in SO(3) by unit quaternions  </a:t>
                </a:r>
              </a:p>
              <a:p>
                <a:pPr marL="342900" indent="-342900">
                  <a:buAutoNum type="arabicPeriod"/>
                </a:pPr>
                <a:r>
                  <a:rPr lang="en-US" sz="1600" dirty="0">
                    <a:latin typeface="Helvetica" pitchFamily="2" charset="0"/>
                  </a:rPr>
                  <a:t>An introduction to algebraic and spectral graph theory. </a:t>
                </a:r>
              </a:p>
              <a:p>
                <a:pPr marL="342900" indent="-342900">
                  <a:buAutoNum type="arabicPeriod"/>
                </a:pPr>
                <a:r>
                  <a:rPr lang="en-US" sz="1600" b="1" dirty="0">
                    <a:latin typeface="Helvetica" pitchFamily="2" charset="0"/>
                  </a:rPr>
                  <a:t>Methods for computing eigenvalues and eigenvectors, with a main focus on the QR algorithm  </a:t>
                </a:r>
              </a:p>
              <a:p>
                <a:pPr marL="342900" indent="-342900">
                  <a:buAutoNum type="arabicPeriod"/>
                </a:pPr>
                <a:r>
                  <a:rPr lang="en-US" sz="1600" dirty="0">
                    <a:latin typeface="Helvetica" pitchFamily="2" charset="0"/>
                  </a:rPr>
                  <a:t>The geometry of the orthogonal groups O(n) and SO(n), and of the unitary groups U(n) and SU(n).</a:t>
                </a:r>
              </a:p>
              <a:p>
                <a:pPr marL="342900" indent="-342900">
                  <a:buAutoNum type="arabicPeriod"/>
                </a:pPr>
                <a:r>
                  <a:rPr lang="en-US" sz="1600" dirty="0">
                    <a:latin typeface="Helvetica" pitchFamily="2" charset="0"/>
                  </a:rPr>
                  <a:t>Duality norm and dual norms</a:t>
                </a:r>
              </a:p>
              <a:p>
                <a:pPr marL="342900" indent="-342900">
                  <a:buAutoNum type="arabicPeriod"/>
                </a:pPr>
                <a:r>
                  <a:rPr lang="en-US" sz="1600" dirty="0">
                    <a:latin typeface="Helvetica" pitchFamily="2" charset="0"/>
                  </a:rPr>
                  <a:t>Linear Programing (</a:t>
                </a:r>
                <a:r>
                  <a:rPr lang="en-US" sz="1600" dirty="0" err="1">
                    <a:latin typeface="Helvetica" pitchFamily="2" charset="0"/>
                  </a:rPr>
                  <a:t>optimizaiton</a:t>
                </a:r>
                <a:r>
                  <a:rPr lang="en-US" sz="1600" dirty="0">
                    <a:latin typeface="Helvetica" pitchFamily="2" charset="0"/>
                  </a:rPr>
                  <a:t>)</a:t>
                </a:r>
              </a:p>
              <a:p>
                <a:pPr marL="342900" indent="-342900">
                  <a:buAutoNum type="arabicPeriod"/>
                </a:pPr>
                <a:r>
                  <a:rPr lang="en-US" sz="1600" dirty="0">
                    <a:effectLst/>
                    <a:latin typeface="Helvetica" pitchFamily="2" charset="0"/>
                  </a:rPr>
                  <a:t>Calculus for matrix-valued functions; </a:t>
                </a:r>
              </a:p>
              <a:p>
                <a:pPr marL="342900" indent="-342900">
                  <a:buAutoNum type="arabicPeriod"/>
                </a:pPr>
                <a:r>
                  <a:rPr lang="en-US" sz="1600" dirty="0">
                    <a:effectLst/>
                    <a:latin typeface="Helvetica" pitchFamily="2" charset="0"/>
                  </a:rPr>
                  <a:t>Neural networks and back propagation equation;</a:t>
                </a:r>
              </a:p>
              <a:p>
                <a:pPr marL="342900" indent="-342900">
                  <a:buAutoNum type="arabicPeriod"/>
                </a:pPr>
                <a:r>
                  <a:rPr lang="en-US" sz="1600" dirty="0">
                    <a:latin typeface="Helvetica" pitchFamily="2" charset="0"/>
                  </a:rPr>
                  <a:t>Exterior algebra and tensor algebra</a:t>
                </a:r>
              </a:p>
              <a:p>
                <a:pPr marL="342900" indent="-342900">
                  <a:buAutoNum type="arabicPeriod"/>
                </a:pPr>
                <a:r>
                  <a:rPr lang="en-US" sz="1600" dirty="0">
                    <a:latin typeface="Helvetica" pitchFamily="2" charset="0"/>
                  </a:rPr>
                  <a:t>Multilinear Algebra   </a:t>
                </a:r>
                <a:endParaRPr lang="en-US" sz="1600" dirty="0">
                  <a:effectLst/>
                  <a:latin typeface="Helvetica" pitchFamily="2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8E32F41-A59D-A5E6-FE61-4125EEFDE2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978932"/>
                <a:ext cx="7814441" cy="5509906"/>
              </a:xfrm>
              <a:prstGeom prst="rect">
                <a:avLst/>
              </a:prstGeom>
              <a:blipFill>
                <a:blip r:embed="rId3"/>
                <a:stretch>
                  <a:fillRect l="-325" b="-4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5FE4356F-0BA5-68C4-640F-ACF9D006805C}"/>
              </a:ext>
            </a:extLst>
          </p:cNvPr>
          <p:cNvSpPr txBox="1"/>
          <p:nvPr/>
        </p:nvSpPr>
        <p:spPr>
          <a:xfrm>
            <a:off x="457200" y="492272"/>
            <a:ext cx="7135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effectLst/>
                <a:latin typeface="Helvetica" pitchFamily="2" charset="0"/>
              </a:rPr>
              <a:t>Extra topics (as time allows for lecture, or for the final project): </a:t>
            </a:r>
          </a:p>
        </p:txBody>
      </p:sp>
    </p:spTree>
    <p:extLst>
      <p:ext uri="{BB962C8B-B14F-4D97-AF65-F5344CB8AC3E}">
        <p14:creationId xmlns:p14="http://schemas.microsoft.com/office/powerpoint/2010/main" val="35210303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E10D825-4C53-0B4B-FEF6-A8B51D072AA5}"/>
              </a:ext>
            </a:extLst>
          </p:cNvPr>
          <p:cNvSpPr txBox="1"/>
          <p:nvPr/>
        </p:nvSpPr>
        <p:spPr>
          <a:xfrm>
            <a:off x="1447800" y="838200"/>
            <a:ext cx="7467600" cy="3791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Helvetica" pitchFamily="2" charset="0"/>
              </a:rPr>
              <a:t>Solving Linear Equations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Helvetica" pitchFamily="2" charset="0"/>
              </a:rPr>
              <a:t>Recover matrix from data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Helvetica" pitchFamily="2" charset="0"/>
              </a:rPr>
              <a:t>Change of coordinates for circular orbit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Helvetica" pitchFamily="2" charset="0"/>
              </a:rPr>
              <a:t>Area and determinant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Helvetica" pitchFamily="2" charset="0"/>
              </a:rPr>
              <a:t>Discrete Dynamical Systems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Helvetica" pitchFamily="2" charset="0"/>
              </a:rPr>
              <a:t>Least Squares Data Fitting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Helvetica" pitchFamily="2" charset="0"/>
              </a:rPr>
              <a:t>FFT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Helvetica" pitchFamily="2" charset="0"/>
              </a:rPr>
              <a:t>Digital Image Compression (SVD)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Helvetica" pitchFamily="2" charset="0"/>
              </a:rPr>
              <a:t>etc.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8528DB-78C4-E823-3135-A1928551EEB9}"/>
              </a:ext>
            </a:extLst>
          </p:cNvPr>
          <p:cNvSpPr txBox="1"/>
          <p:nvPr/>
        </p:nvSpPr>
        <p:spPr>
          <a:xfrm>
            <a:off x="536448" y="292608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effectLst/>
                <a:latin typeface="Helvetica" pitchFamily="2" charset="0"/>
              </a:rPr>
              <a:t>Computer lab topics:</a:t>
            </a:r>
          </a:p>
          <a:p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3302F9-DF2D-3A0E-788E-A1ED5753CE9B}"/>
              </a:ext>
            </a:extLst>
          </p:cNvPr>
          <p:cNvSpPr txBox="1"/>
          <p:nvPr/>
        </p:nvSpPr>
        <p:spPr>
          <a:xfrm>
            <a:off x="536448" y="4818267"/>
            <a:ext cx="1539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Final Project: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B15124-3FBB-F1E0-E99B-38E0FB80BD21}"/>
              </a:ext>
            </a:extLst>
          </p:cNvPr>
          <p:cNvSpPr txBox="1"/>
          <p:nvPr/>
        </p:nvSpPr>
        <p:spPr>
          <a:xfrm>
            <a:off x="1426464" y="5535168"/>
            <a:ext cx="1324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Extra topics </a:t>
            </a:r>
          </a:p>
        </p:txBody>
      </p:sp>
    </p:spTree>
    <p:extLst>
      <p:ext uri="{BB962C8B-B14F-4D97-AF65-F5344CB8AC3E}">
        <p14:creationId xmlns:p14="http://schemas.microsoft.com/office/powerpoint/2010/main" val="13425696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FD455A6-5C22-B2FD-3946-3E31FA6CC1D2}"/>
              </a:ext>
            </a:extLst>
          </p:cNvPr>
          <p:cNvSpPr txBox="1"/>
          <p:nvPr/>
        </p:nvSpPr>
        <p:spPr>
          <a:xfrm>
            <a:off x="331075" y="251671"/>
            <a:ext cx="3698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Linear Algebra Knowledge Overview: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73D16EF-AB7B-54FF-A170-3C129CB0D021}"/>
              </a:ext>
            </a:extLst>
          </p:cNvPr>
          <p:cNvSpPr/>
          <p:nvPr/>
        </p:nvSpPr>
        <p:spPr>
          <a:xfrm>
            <a:off x="3200400" y="784491"/>
            <a:ext cx="1828800" cy="5334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Linear system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B57E73A-6FB5-76C5-751B-ECEDFC60EDD8}"/>
              </a:ext>
            </a:extLst>
          </p:cNvPr>
          <p:cNvSpPr/>
          <p:nvPr/>
        </p:nvSpPr>
        <p:spPr>
          <a:xfrm>
            <a:off x="1739723" y="1977413"/>
            <a:ext cx="1828800" cy="5334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Matrix “algebra”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DD296EFC-0A2B-C8B4-5426-BA4ACA97459B}"/>
              </a:ext>
            </a:extLst>
          </p:cNvPr>
          <p:cNvSpPr/>
          <p:nvPr/>
        </p:nvSpPr>
        <p:spPr>
          <a:xfrm>
            <a:off x="304799" y="3162300"/>
            <a:ext cx="4114801" cy="5334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 More operations (Row operations, LU-factorizations, trace ,determinant, rank)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9559FD36-4BFF-75C9-59E0-797EEFC299E0}"/>
              </a:ext>
            </a:extLst>
          </p:cNvPr>
          <p:cNvSpPr/>
          <p:nvPr/>
        </p:nvSpPr>
        <p:spPr>
          <a:xfrm>
            <a:off x="5715000" y="3162300"/>
            <a:ext cx="2209800" cy="5334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Basis, coordinate and dimension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BEC7AD8-AC1F-70F3-194D-C8B267D4E316}"/>
              </a:ext>
            </a:extLst>
          </p:cNvPr>
          <p:cNvSpPr/>
          <p:nvPr/>
        </p:nvSpPr>
        <p:spPr>
          <a:xfrm>
            <a:off x="4648200" y="1977413"/>
            <a:ext cx="3657600" cy="5334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Vector spaces (sum, scalar product), </a:t>
            </a:r>
          </a:p>
          <a:p>
            <a:pPr algn="ctr"/>
            <a:r>
              <a:rPr lang="en-US" b="1" dirty="0"/>
              <a:t>Linear</a:t>
            </a:r>
            <a:r>
              <a:rPr lang="en-US" dirty="0"/>
              <a:t> transformation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17EEFD34-9F16-D988-20ED-A3EC8AAC2580}"/>
              </a:ext>
            </a:extLst>
          </p:cNvPr>
          <p:cNvSpPr/>
          <p:nvPr/>
        </p:nvSpPr>
        <p:spPr>
          <a:xfrm>
            <a:off x="2705099" y="4200621"/>
            <a:ext cx="3263723" cy="5334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Eigenvalue and Eigenspaces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297B7529-BCC4-5993-27F5-A3B0CA87A158}"/>
              </a:ext>
            </a:extLst>
          </p:cNvPr>
          <p:cNvSpPr/>
          <p:nvPr/>
        </p:nvSpPr>
        <p:spPr>
          <a:xfrm>
            <a:off x="1555660" y="5363097"/>
            <a:ext cx="5562599" cy="5334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Diagonalization, Jordan Canonical Form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3F71C19F-204F-F9BD-7BED-37AEE9255988}"/>
              </a:ext>
            </a:extLst>
          </p:cNvPr>
          <p:cNvSpPr/>
          <p:nvPr/>
        </p:nvSpPr>
        <p:spPr>
          <a:xfrm>
            <a:off x="1555660" y="6258873"/>
            <a:ext cx="5562600" cy="5334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Applications: Perron-</a:t>
            </a:r>
            <a:r>
              <a:rPr lang="en-US" dirty="0" err="1"/>
              <a:t>Frobenius</a:t>
            </a:r>
            <a:r>
              <a:rPr lang="en-US" dirty="0"/>
              <a:t> Theorem, Markov chain, dynamical system, Google’s Page-Rank Algorithm 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3B1267B-56E7-4D58-ABF6-582B20B988FF}"/>
              </a:ext>
            </a:extLst>
          </p:cNvPr>
          <p:cNvCxnSpPr>
            <a:cxnSpLocks/>
            <a:stCxn id="5" idx="2"/>
            <a:endCxn id="7" idx="0"/>
          </p:cNvCxnSpPr>
          <p:nvPr/>
        </p:nvCxnSpPr>
        <p:spPr>
          <a:xfrm flipH="1">
            <a:off x="2362200" y="2510813"/>
            <a:ext cx="291923" cy="65148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B6449F5-3250-07CC-6B60-D53D561AA66E}"/>
              </a:ext>
            </a:extLst>
          </p:cNvPr>
          <p:cNvCxnSpPr>
            <a:cxnSpLocks/>
            <a:stCxn id="9" idx="2"/>
            <a:endCxn id="8" idx="0"/>
          </p:cNvCxnSpPr>
          <p:nvPr/>
        </p:nvCxnSpPr>
        <p:spPr>
          <a:xfrm>
            <a:off x="6477000" y="2510813"/>
            <a:ext cx="342900" cy="65148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C7ABA32-83B9-379A-CFAD-F527D15B43B1}"/>
              </a:ext>
            </a:extLst>
          </p:cNvPr>
          <p:cNvCxnSpPr>
            <a:cxnSpLocks/>
            <a:stCxn id="7" idx="2"/>
            <a:endCxn id="11" idx="0"/>
          </p:cNvCxnSpPr>
          <p:nvPr/>
        </p:nvCxnSpPr>
        <p:spPr>
          <a:xfrm>
            <a:off x="2362200" y="3695700"/>
            <a:ext cx="1974761" cy="50492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B615CF2-3858-0287-AA23-BEF279E17A86}"/>
              </a:ext>
            </a:extLst>
          </p:cNvPr>
          <p:cNvCxnSpPr>
            <a:cxnSpLocks/>
            <a:stCxn id="8" idx="2"/>
            <a:endCxn id="11" idx="0"/>
          </p:cNvCxnSpPr>
          <p:nvPr/>
        </p:nvCxnSpPr>
        <p:spPr>
          <a:xfrm flipH="1">
            <a:off x="4336961" y="3695700"/>
            <a:ext cx="2482939" cy="50492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4703A5F4-AAA7-4B23-05DC-A0DCDE150F95}"/>
              </a:ext>
            </a:extLst>
          </p:cNvPr>
          <p:cNvCxnSpPr>
            <a:cxnSpLocks/>
            <a:stCxn id="11" idx="2"/>
            <a:endCxn id="12" idx="0"/>
          </p:cNvCxnSpPr>
          <p:nvPr/>
        </p:nvCxnSpPr>
        <p:spPr>
          <a:xfrm flipH="1">
            <a:off x="4336960" y="4734021"/>
            <a:ext cx="1" cy="62907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6CCAA12E-AB68-D4BC-DA6D-9755AAFFC7AC}"/>
              </a:ext>
            </a:extLst>
          </p:cNvPr>
          <p:cNvCxnSpPr>
            <a:cxnSpLocks/>
            <a:stCxn id="12" idx="2"/>
            <a:endCxn id="14" idx="0"/>
          </p:cNvCxnSpPr>
          <p:nvPr/>
        </p:nvCxnSpPr>
        <p:spPr>
          <a:xfrm>
            <a:off x="4336960" y="5896497"/>
            <a:ext cx="0" cy="36237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BFB605BF-5FD1-21BA-C5FA-A74499390A1F}"/>
              </a:ext>
            </a:extLst>
          </p:cNvPr>
          <p:cNvCxnSpPr>
            <a:cxnSpLocks/>
            <a:stCxn id="4" idx="2"/>
            <a:endCxn id="9" idx="0"/>
          </p:cNvCxnSpPr>
          <p:nvPr/>
        </p:nvCxnSpPr>
        <p:spPr>
          <a:xfrm>
            <a:off x="4114800" y="1317891"/>
            <a:ext cx="2362200" cy="65952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345C0AC-6F02-2E55-7764-8FC67A48EEC8}"/>
              </a:ext>
            </a:extLst>
          </p:cNvPr>
          <p:cNvCxnSpPr>
            <a:cxnSpLocks/>
            <a:stCxn id="4" idx="2"/>
            <a:endCxn id="5" idx="0"/>
          </p:cNvCxnSpPr>
          <p:nvPr/>
        </p:nvCxnSpPr>
        <p:spPr>
          <a:xfrm flipH="1">
            <a:off x="2654123" y="1317891"/>
            <a:ext cx="1460677" cy="65952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5C93EA1E-DF77-F2D0-98F9-20CD3834A46D}"/>
              </a:ext>
            </a:extLst>
          </p:cNvPr>
          <p:cNvCxnSpPr>
            <a:cxnSpLocks/>
            <a:stCxn id="5" idx="3"/>
            <a:endCxn id="9" idx="1"/>
          </p:cNvCxnSpPr>
          <p:nvPr/>
        </p:nvCxnSpPr>
        <p:spPr>
          <a:xfrm>
            <a:off x="3568523" y="2244113"/>
            <a:ext cx="107967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Elbow Connector 73">
            <a:extLst>
              <a:ext uri="{FF2B5EF4-FFF2-40B4-BE49-F238E27FC236}">
                <a16:creationId xmlns:a16="http://schemas.microsoft.com/office/drawing/2014/main" id="{0EADD3D8-FA1D-705C-CE1B-E38B896C3332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8305800" y="2244113"/>
            <a:ext cx="381000" cy="4613887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57450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5683E775-EAE8-E642-99FF-F26E626AE44C}"/>
              </a:ext>
            </a:extLst>
          </p:cNvPr>
          <p:cNvSpPr/>
          <p:nvPr/>
        </p:nvSpPr>
        <p:spPr>
          <a:xfrm>
            <a:off x="380343" y="658210"/>
            <a:ext cx="6706257" cy="5334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Inner Product Space </a:t>
            </a:r>
            <a:r>
              <a:rPr lang="en-US" dirty="0"/>
              <a:t>(sum, scalar product, inner product) </a:t>
            </a:r>
            <a:r>
              <a:rPr lang="en-US" i="1" dirty="0"/>
              <a:t>Geometry</a:t>
            </a:r>
          </a:p>
        </p:txBody>
      </p:sp>
      <p:cxnSp>
        <p:nvCxnSpPr>
          <p:cNvPr id="6" name="Elbow Connector 5">
            <a:extLst>
              <a:ext uri="{FF2B5EF4-FFF2-40B4-BE49-F238E27FC236}">
                <a16:creationId xmlns:a16="http://schemas.microsoft.com/office/drawing/2014/main" id="{B80FB6B9-B4E9-2E4E-AB63-7C77A59CB17E}"/>
              </a:ext>
            </a:extLst>
          </p:cNvPr>
          <p:cNvCxnSpPr>
            <a:cxnSpLocks/>
          </p:cNvCxnSpPr>
          <p:nvPr/>
        </p:nvCxnSpPr>
        <p:spPr>
          <a:xfrm rot="10800000" flipV="1">
            <a:off x="3810000" y="76200"/>
            <a:ext cx="4800600" cy="457200"/>
          </a:xfrm>
          <a:prstGeom prst="bentConnector3">
            <a:avLst>
              <a:gd name="adj1" fmla="val 99918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FB1E1752-F7D0-E818-6D52-17E668C1D3DF}"/>
              </a:ext>
            </a:extLst>
          </p:cNvPr>
          <p:cNvSpPr/>
          <p:nvPr/>
        </p:nvSpPr>
        <p:spPr>
          <a:xfrm>
            <a:off x="1905000" y="2517228"/>
            <a:ext cx="3162300" cy="5334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Orthogonal Projection, Orthogonal Basis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9CD71DB-A993-BCDE-B94B-DF0E334F543E}"/>
              </a:ext>
            </a:extLst>
          </p:cNvPr>
          <p:cNvCxnSpPr>
            <a:cxnSpLocks/>
            <a:stCxn id="4" idx="2"/>
            <a:endCxn id="17" idx="0"/>
          </p:cNvCxnSpPr>
          <p:nvPr/>
        </p:nvCxnSpPr>
        <p:spPr>
          <a:xfrm flipH="1">
            <a:off x="3486150" y="1191610"/>
            <a:ext cx="247322" cy="132561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E5C4932D-3549-918A-7F69-A5300959424E}"/>
              </a:ext>
            </a:extLst>
          </p:cNvPr>
          <p:cNvSpPr/>
          <p:nvPr/>
        </p:nvSpPr>
        <p:spPr>
          <a:xfrm>
            <a:off x="5867400" y="2517228"/>
            <a:ext cx="2514600" cy="5334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Gram-Schmidt process, QR factorization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257997C-43A0-D742-7DCE-3F0772AEA099}"/>
              </a:ext>
            </a:extLst>
          </p:cNvPr>
          <p:cNvCxnSpPr>
            <a:cxnSpLocks/>
            <a:stCxn id="24" idx="1"/>
            <a:endCxn id="17" idx="3"/>
          </p:cNvCxnSpPr>
          <p:nvPr/>
        </p:nvCxnSpPr>
        <p:spPr>
          <a:xfrm flipH="1">
            <a:off x="5067300" y="2783928"/>
            <a:ext cx="8001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34A8E76B-46A0-4FAF-3A2F-84222F224735}"/>
              </a:ext>
            </a:extLst>
          </p:cNvPr>
          <p:cNvSpPr/>
          <p:nvPr/>
        </p:nvSpPr>
        <p:spPr>
          <a:xfrm>
            <a:off x="115778" y="4692869"/>
            <a:ext cx="2324100" cy="5334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General Least-Squares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0FD73B2D-02E6-0E15-3F47-DF15C5D9E513}"/>
              </a:ext>
            </a:extLst>
          </p:cNvPr>
          <p:cNvSpPr/>
          <p:nvPr/>
        </p:nvSpPr>
        <p:spPr>
          <a:xfrm>
            <a:off x="2057400" y="5933090"/>
            <a:ext cx="2324100" cy="5334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FFT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E403A359-3AD4-D7B2-092A-401ABD508B8D}"/>
              </a:ext>
            </a:extLst>
          </p:cNvPr>
          <p:cNvSpPr/>
          <p:nvPr/>
        </p:nvSpPr>
        <p:spPr>
          <a:xfrm>
            <a:off x="5924550" y="5750472"/>
            <a:ext cx="2324100" cy="5334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SVD, PCA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459D3B9-9C83-CC0D-E466-ED46E5A8E38C}"/>
              </a:ext>
            </a:extLst>
          </p:cNvPr>
          <p:cNvCxnSpPr>
            <a:cxnSpLocks/>
            <a:stCxn id="17" idx="2"/>
            <a:endCxn id="32" idx="0"/>
          </p:cNvCxnSpPr>
          <p:nvPr/>
        </p:nvCxnSpPr>
        <p:spPr>
          <a:xfrm flipH="1">
            <a:off x="3219450" y="3050628"/>
            <a:ext cx="266700" cy="288246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798A813-6C1A-5B48-3619-116394615AED}"/>
              </a:ext>
            </a:extLst>
          </p:cNvPr>
          <p:cNvCxnSpPr>
            <a:cxnSpLocks/>
            <a:stCxn id="17" idx="2"/>
            <a:endCxn id="31" idx="0"/>
          </p:cNvCxnSpPr>
          <p:nvPr/>
        </p:nvCxnSpPr>
        <p:spPr>
          <a:xfrm flipH="1">
            <a:off x="1277828" y="3050628"/>
            <a:ext cx="2208322" cy="164224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B1B734BA-CD24-EBB6-DF1B-008C5CD719C5}"/>
              </a:ext>
            </a:extLst>
          </p:cNvPr>
          <p:cNvSpPr/>
          <p:nvPr/>
        </p:nvSpPr>
        <p:spPr>
          <a:xfrm>
            <a:off x="4648200" y="4143047"/>
            <a:ext cx="2724807" cy="5334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Spectral Decomposition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8F936F3E-A617-C31C-9BD4-CEB10E801202}"/>
              </a:ext>
            </a:extLst>
          </p:cNvPr>
          <p:cNvCxnSpPr>
            <a:cxnSpLocks/>
            <a:stCxn id="17" idx="2"/>
            <a:endCxn id="44" idx="0"/>
          </p:cNvCxnSpPr>
          <p:nvPr/>
        </p:nvCxnSpPr>
        <p:spPr>
          <a:xfrm>
            <a:off x="3486150" y="3050628"/>
            <a:ext cx="2524454" cy="109241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05392FAA-CC20-44F7-EB5A-353531F27ED8}"/>
              </a:ext>
            </a:extLst>
          </p:cNvPr>
          <p:cNvCxnSpPr>
            <a:cxnSpLocks/>
            <a:stCxn id="44" idx="2"/>
            <a:endCxn id="33" idx="0"/>
          </p:cNvCxnSpPr>
          <p:nvPr/>
        </p:nvCxnSpPr>
        <p:spPr>
          <a:xfrm>
            <a:off x="6010604" y="4676447"/>
            <a:ext cx="1075996" cy="10740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45258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858ACB1-FAA5-4820-A59F-D9D4F03ED522}"/>
              </a:ext>
            </a:extLst>
          </p:cNvPr>
          <p:cNvSpPr txBox="1"/>
          <p:nvPr/>
        </p:nvSpPr>
        <p:spPr>
          <a:xfrm>
            <a:off x="533400" y="429402"/>
            <a:ext cx="1256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Reference: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FDF455-230E-B991-E473-E1946723DBB8}"/>
              </a:ext>
            </a:extLst>
          </p:cNvPr>
          <p:cNvSpPr txBox="1"/>
          <p:nvPr/>
        </p:nvSpPr>
        <p:spPr>
          <a:xfrm>
            <a:off x="608830" y="3078541"/>
            <a:ext cx="684898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/>
              <a:t>Introduction to Applied Linear Algebra Vectors, Matrices, and Least Squares</a:t>
            </a:r>
          </a:p>
          <a:p>
            <a:r>
              <a:rPr lang="en-US" dirty="0">
                <a:hlinkClick r:id="rId2"/>
              </a:rPr>
              <a:t>https://web.stanford.edu/~boyd/vmls/vmls.pdf</a:t>
            </a:r>
            <a:r>
              <a:rPr lang="en-US" dirty="0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4C94B5D-E963-A64E-6808-844A324FC7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7636" y="5007559"/>
            <a:ext cx="1477808" cy="1819961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5D10CB77-B93E-E125-4919-11FF8C176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577" y="2981683"/>
            <a:ext cx="1386810" cy="1819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04649AA-C43F-D61B-E262-09EA5670F3F2}"/>
              </a:ext>
            </a:extLst>
          </p:cNvPr>
          <p:cNvSpPr txBox="1"/>
          <p:nvPr/>
        </p:nvSpPr>
        <p:spPr>
          <a:xfrm>
            <a:off x="560954" y="1071967"/>
            <a:ext cx="7834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>
                <a:effectLst/>
                <a:latin typeface="Helvetica" pitchFamily="2" charset="0"/>
              </a:rPr>
              <a:t>Finite-dimensional linear algebra</a:t>
            </a:r>
            <a:r>
              <a:rPr lang="en-US" i="1" dirty="0">
                <a:effectLst/>
                <a:latin typeface="Helvetica" pitchFamily="2" charset="0"/>
              </a:rPr>
              <a:t>, Mark S. </a:t>
            </a:r>
            <a:r>
              <a:rPr lang="en-US" i="1" dirty="0" err="1">
                <a:effectLst/>
                <a:latin typeface="Helvetica" pitchFamily="2" charset="0"/>
              </a:rPr>
              <a:t>Gockenbach</a:t>
            </a:r>
            <a:r>
              <a:rPr lang="en-US" i="1" dirty="0">
                <a:effectLst/>
                <a:latin typeface="Helvetica" pitchFamily="2" charset="0"/>
              </a:rPr>
              <a:t>, CRC Press.  </a:t>
            </a:r>
            <a:endParaRPr lang="en-US" dirty="0">
              <a:effectLst/>
              <a:latin typeface="Helvetica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87E223E-C36D-14AB-B577-B140D0987177}"/>
              </a:ext>
            </a:extLst>
          </p:cNvPr>
          <p:cNvSpPr txBox="1"/>
          <p:nvPr/>
        </p:nvSpPr>
        <p:spPr>
          <a:xfrm>
            <a:off x="604150" y="1521008"/>
            <a:ext cx="853985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>
                <a:effectLst/>
                <a:latin typeface="Helvetica" pitchFamily="2" charset="0"/>
              </a:rPr>
              <a:t>Linear Algebra and learning from data, Gilbert Strang, Wellesley-Cambridge Press</a:t>
            </a:r>
            <a:endParaRPr lang="en-US" sz="1600" dirty="0">
              <a:effectLst/>
              <a:latin typeface="Helvetica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>
                <a:effectLst/>
                <a:latin typeface="Helvetica" pitchFamily="2" charset="0"/>
              </a:rPr>
              <a:t>Applied Linear Algebra and Matrix Analysis, Shores, Thomas S., Springer</a:t>
            </a:r>
            <a:endParaRPr lang="en-US" sz="1600" dirty="0">
              <a:effectLst/>
              <a:latin typeface="Helvetica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>
                <a:effectLst/>
                <a:latin typeface="Helvetica" pitchFamily="2" charset="0"/>
              </a:rPr>
              <a:t>Applied Linear Algebra, </a:t>
            </a:r>
            <a:r>
              <a:rPr lang="en-US" sz="1600" i="1" dirty="0" err="1">
                <a:effectLst/>
                <a:latin typeface="Helvetica" pitchFamily="2" charset="0"/>
              </a:rPr>
              <a:t>Olver</a:t>
            </a:r>
            <a:r>
              <a:rPr lang="en-US" sz="1600" i="1" dirty="0">
                <a:effectLst/>
                <a:latin typeface="Helvetica" pitchFamily="2" charset="0"/>
              </a:rPr>
              <a:t>, Peter J., </a:t>
            </a:r>
            <a:r>
              <a:rPr lang="en-US" sz="1600" i="1" dirty="0" err="1">
                <a:effectLst/>
                <a:latin typeface="Helvetica" pitchFamily="2" charset="0"/>
              </a:rPr>
              <a:t>Shakiban</a:t>
            </a:r>
            <a:r>
              <a:rPr lang="en-US" sz="1600" i="1" dirty="0">
                <a:effectLst/>
                <a:latin typeface="Helvetica" pitchFamily="2" charset="0"/>
              </a:rPr>
              <a:t>, </a:t>
            </a:r>
            <a:r>
              <a:rPr lang="en-US" sz="1600" i="1" dirty="0" err="1">
                <a:effectLst/>
                <a:latin typeface="Helvetica" pitchFamily="2" charset="0"/>
              </a:rPr>
              <a:t>Chehrzad</a:t>
            </a:r>
            <a:r>
              <a:rPr lang="en-US" sz="1600" i="1" dirty="0">
                <a:effectLst/>
                <a:latin typeface="Helvetica" pitchFamily="2" charset="0"/>
              </a:rPr>
              <a:t>, Springer</a:t>
            </a:r>
            <a:endParaRPr lang="en-US" sz="1600" dirty="0">
              <a:effectLst/>
              <a:latin typeface="Helvetica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>
                <a:effectLst/>
                <a:latin typeface="Helvetica" pitchFamily="2" charset="0"/>
              </a:rPr>
              <a:t>A Second Course in Linear Algebra, S. R. Garcia, R. A. Horn, Cambridge University Press</a:t>
            </a:r>
            <a:endParaRPr lang="en-US" sz="1600" dirty="0">
              <a:effectLst/>
              <a:latin typeface="Helvetica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>
                <a:effectLst/>
                <a:latin typeface="Helvetica" pitchFamily="2" charset="0"/>
              </a:rPr>
              <a:t>Matrix Analysis and Applied Linear Algebra, C. D. Meyer, SIAM, 2000.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>
                <a:latin typeface="Helvetica" pitchFamily="2" charset="0"/>
              </a:rPr>
              <a:t>Advanced Linear algebra, Steven Roman, GTM, Springer 3rd edition</a:t>
            </a:r>
            <a:endParaRPr lang="en-US" sz="1600" dirty="0">
              <a:effectLst/>
              <a:latin typeface="Helvetica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EC3D0F8-19CA-72F3-0164-5FBA0C472F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8152" y="4372520"/>
            <a:ext cx="1587500" cy="2485480"/>
          </a:xfrm>
          <a:prstGeom prst="rect">
            <a:avLst/>
          </a:prstGeom>
        </p:spPr>
      </p:pic>
      <p:pic>
        <p:nvPicPr>
          <p:cNvPr id="1028" name="Picture 4" descr="Book cover">
            <a:extLst>
              <a:ext uri="{FF2B5EF4-FFF2-40B4-BE49-F238E27FC236}">
                <a16:creationId xmlns:a16="http://schemas.microsoft.com/office/drawing/2014/main" id="{23211C9C-5903-6DDB-EDE3-53C512CA2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5924" y="4742301"/>
            <a:ext cx="1386810" cy="208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ook cover">
            <a:extLst>
              <a:ext uri="{FF2B5EF4-FFF2-40B4-BE49-F238E27FC236}">
                <a16:creationId xmlns:a16="http://schemas.microsoft.com/office/drawing/2014/main" id="{3C48C2A1-BBB7-386B-29C1-0ED313B693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638" y="4801644"/>
            <a:ext cx="1426085" cy="202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 Second Course in Linear Algebra">
            <a:extLst>
              <a:ext uri="{FF2B5EF4-FFF2-40B4-BE49-F238E27FC236}">
                <a16:creationId xmlns:a16="http://schemas.microsoft.com/office/drawing/2014/main" id="{51979B2F-BF27-A82A-CE3C-B6EB2899C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203" y="4755297"/>
            <a:ext cx="1451136" cy="208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dvanced Linear Algebra">
            <a:extLst>
              <a:ext uri="{FF2B5EF4-FFF2-40B4-BE49-F238E27FC236}">
                <a16:creationId xmlns:a16="http://schemas.microsoft.com/office/drawing/2014/main" id="{368F4A2E-7262-B2AB-0FC2-ABA6C8FEB3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3775" y="4783921"/>
            <a:ext cx="1386810" cy="2088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95721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9DA37D7-A34B-0CCF-DC1A-2EFEB5CC4E82}"/>
              </a:ext>
            </a:extLst>
          </p:cNvPr>
          <p:cNvSpPr txBox="1"/>
          <p:nvPr/>
        </p:nvSpPr>
        <p:spPr>
          <a:xfrm>
            <a:off x="378127" y="342603"/>
            <a:ext cx="83877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F1111"/>
                </a:solidFill>
                <a:effectLst/>
                <a:latin typeface="Amazon Ember"/>
              </a:rPr>
              <a:t>Linear Algebra and Optimization with Applications to Machine Learning: </a:t>
            </a:r>
          </a:p>
          <a:p>
            <a:r>
              <a:rPr lang="en-US" i="0" dirty="0">
                <a:solidFill>
                  <a:srgbClr val="0F1111"/>
                </a:solidFill>
                <a:effectLst/>
                <a:latin typeface="Amazon Ember"/>
              </a:rPr>
              <a:t>Volume I: Linear Algebra for Computer Vision, Robotics, and Machine Learning</a:t>
            </a:r>
          </a:p>
          <a:p>
            <a:r>
              <a:rPr lang="en-US" i="0" dirty="0">
                <a:solidFill>
                  <a:srgbClr val="0F1111"/>
                </a:solidFill>
                <a:effectLst/>
                <a:latin typeface="Amazon Ember"/>
              </a:rPr>
              <a:t>Volume II: Fundamentals of Optimization Theory with Applications to Machine Learning</a:t>
            </a:r>
          </a:p>
          <a:p>
            <a:r>
              <a:rPr lang="en-US" b="0" i="0" dirty="0">
                <a:solidFill>
                  <a:srgbClr val="565959"/>
                </a:solidFill>
                <a:effectLst/>
                <a:latin typeface="Amazon Ember"/>
              </a:rPr>
              <a:t>by Jean </a:t>
            </a:r>
            <a:r>
              <a:rPr lang="en-US" b="0" i="0" dirty="0" err="1">
                <a:solidFill>
                  <a:srgbClr val="565959"/>
                </a:solidFill>
                <a:effectLst/>
                <a:latin typeface="Amazon Ember"/>
              </a:rPr>
              <a:t>Gallier</a:t>
            </a:r>
            <a:r>
              <a:rPr lang="en-US" b="0" i="0" dirty="0">
                <a:solidFill>
                  <a:srgbClr val="565959"/>
                </a:solidFill>
                <a:effectLst/>
                <a:latin typeface="Amazon Ember"/>
              </a:rPr>
              <a:t> and Jocelyn </a:t>
            </a:r>
            <a:r>
              <a:rPr lang="en-US" b="0" i="0" dirty="0" err="1">
                <a:solidFill>
                  <a:srgbClr val="565959"/>
                </a:solidFill>
                <a:effectLst/>
                <a:latin typeface="Amazon Ember"/>
              </a:rPr>
              <a:t>Quaintance</a:t>
            </a:r>
            <a:endParaRPr lang="en-US" i="0" dirty="0">
              <a:solidFill>
                <a:srgbClr val="0F1111"/>
              </a:solidFill>
              <a:effectLst/>
              <a:latin typeface="Amazon Ember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9CF45BB-53F3-4450-6B4B-834CD24647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020" y="2469332"/>
            <a:ext cx="1948173" cy="28890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6F88125-80F6-CACA-31D7-19A61EB546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5609" y="2491263"/>
            <a:ext cx="1970311" cy="292225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58DA3D7-20B4-5BA8-A3BA-CD6EE1574541}"/>
              </a:ext>
            </a:extLst>
          </p:cNvPr>
          <p:cNvSpPr txBox="1"/>
          <p:nvPr/>
        </p:nvSpPr>
        <p:spPr>
          <a:xfrm>
            <a:off x="436040" y="6214035"/>
            <a:ext cx="67084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https://www.cis.upenn.edu/~jean/gbooks/geomath.html</a:t>
            </a:r>
            <a:r>
              <a:rPr lang="en-US" dirty="0"/>
              <a:t>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F7023E-474D-B803-1224-AB8052C12A57}"/>
              </a:ext>
            </a:extLst>
          </p:cNvPr>
          <p:cNvSpPr txBox="1"/>
          <p:nvPr/>
        </p:nvSpPr>
        <p:spPr>
          <a:xfrm>
            <a:off x="533400" y="1736310"/>
            <a:ext cx="5259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5"/>
              </a:rPr>
              <a:t>https://www.cis.upenn.edu/~jean/gbooks/linalg.html</a:t>
            </a:r>
            <a:r>
              <a:rPr lang="en-US" dirty="0"/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2AD4D3-69AF-DCBA-6736-B97C147F3912}"/>
              </a:ext>
            </a:extLst>
          </p:cNvPr>
          <p:cNvSpPr txBox="1"/>
          <p:nvPr/>
        </p:nvSpPr>
        <p:spPr>
          <a:xfrm>
            <a:off x="332232" y="5582946"/>
            <a:ext cx="8375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"/>
              </a:rPr>
              <a:t>Algebra, Topology, Differential Calculus, and Optimization Theory for Computer Science and Machine Learning </a:t>
            </a:r>
            <a:r>
              <a:rPr lang="en-US" i="0" dirty="0">
                <a:solidFill>
                  <a:srgbClr val="FF0000"/>
                </a:solidFill>
                <a:effectLst/>
                <a:latin typeface="Times"/>
              </a:rPr>
              <a:t>(2192 pages)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2419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9D4471-BFD9-4A20-ACC8-4E58C06548D2}"/>
              </a:ext>
            </a:extLst>
          </p:cNvPr>
          <p:cNvSpPr txBox="1"/>
          <p:nvPr/>
        </p:nvSpPr>
        <p:spPr>
          <a:xfrm>
            <a:off x="811083" y="4472524"/>
            <a:ext cx="6111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2"/>
              </a:rPr>
              <a:t>https://people.bath.ac.uk/mw2319/ma30252/ch-fund.html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B7A33F-72F3-6DC7-BA6E-2BB3AFAC9799}"/>
              </a:ext>
            </a:extLst>
          </p:cNvPr>
          <p:cNvSpPr txBox="1"/>
          <p:nvPr/>
        </p:nvSpPr>
        <p:spPr>
          <a:xfrm>
            <a:off x="811083" y="365760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3"/>
              </a:rPr>
              <a:t>https://misa-xu.github.io/space/</a:t>
            </a:r>
            <a:r>
              <a:rPr lang="en-US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CBDECA-D266-EF0A-0F5E-49386DFD6A9F}"/>
              </a:ext>
            </a:extLst>
          </p:cNvPr>
          <p:cNvSpPr txBox="1"/>
          <p:nvPr/>
        </p:nvSpPr>
        <p:spPr>
          <a:xfrm>
            <a:off x="882027" y="1577369"/>
            <a:ext cx="7801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https://docs.google.com/spreadsheets/d/1j8LcyTxBTZ5Nh0-P1rb6NT2x_2iXFp1j8ptpvHYQWGA/edit#gid=0</a:t>
            </a:r>
            <a:r>
              <a:rPr lang="en-US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F4B511-CAEF-09B8-FFDA-15C355A1BC68}"/>
              </a:ext>
            </a:extLst>
          </p:cNvPr>
          <p:cNvSpPr txBox="1"/>
          <p:nvPr/>
        </p:nvSpPr>
        <p:spPr>
          <a:xfrm>
            <a:off x="882027" y="1066800"/>
            <a:ext cx="7002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More references for linear algebra, probability and machine learning: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FE8458-015E-C1D8-34B1-C39822D61E59}"/>
              </a:ext>
            </a:extLst>
          </p:cNvPr>
          <p:cNvSpPr txBox="1"/>
          <p:nvPr/>
        </p:nvSpPr>
        <p:spPr>
          <a:xfrm>
            <a:off x="811083" y="5287448"/>
            <a:ext cx="7758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5"/>
              </a:rPr>
              <a:t>https://terrytao.wordpress.com/2019/08/13/eigenvectors-from-eigenvalues/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289064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3DA056C-C226-B17F-A310-C1336184F850}"/>
              </a:ext>
            </a:extLst>
          </p:cNvPr>
          <p:cNvSpPr txBox="1"/>
          <p:nvPr/>
        </p:nvSpPr>
        <p:spPr>
          <a:xfrm>
            <a:off x="612228" y="635335"/>
            <a:ext cx="786173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Machine Learning </a:t>
            </a:r>
            <a:r>
              <a:rPr lang="en-US" dirty="0"/>
              <a:t>will be baffled by a strange jargon involving exotic terms such as kernel PCA, ridge regression, </a:t>
            </a:r>
            <a:r>
              <a:rPr lang="en-US" b="1" dirty="0"/>
              <a:t>lasso</a:t>
            </a:r>
            <a:r>
              <a:rPr lang="en-US" dirty="0"/>
              <a:t> regression, support vector </a:t>
            </a:r>
            <a:r>
              <a:rPr lang="en-US" b="1" dirty="0"/>
              <a:t>machines</a:t>
            </a:r>
            <a:r>
              <a:rPr lang="en-US" dirty="0"/>
              <a:t> (SVM), Lagrange multipliers, KKT conditions, etc.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E31616-67EB-AE9D-42AE-2E4FFC5F2F30}"/>
              </a:ext>
            </a:extLst>
          </p:cNvPr>
          <p:cNvSpPr txBox="1"/>
          <p:nvPr/>
        </p:nvSpPr>
        <p:spPr>
          <a:xfrm>
            <a:off x="612228" y="1669914"/>
            <a:ext cx="8555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Q: </a:t>
            </a:r>
            <a:r>
              <a:rPr lang="en-US" dirty="0"/>
              <a:t>Do support vector machines chase cattle to catch them with some kind of super lasso?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248378-DCD8-F767-C1B7-EA55E20162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6"/>
          <a:stretch/>
        </p:blipFill>
        <p:spPr>
          <a:xfrm>
            <a:off x="719959" y="3230320"/>
            <a:ext cx="7740869" cy="26151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1EEC3AB-7597-8E31-14C9-8BC7C05B66F9}"/>
              </a:ext>
            </a:extLst>
          </p:cNvPr>
          <p:cNvSpPr txBox="1"/>
          <p:nvPr/>
        </p:nvSpPr>
        <p:spPr>
          <a:xfrm>
            <a:off x="6660403" y="6465631"/>
            <a:ext cx="2321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Image from </a:t>
            </a:r>
            <a:r>
              <a:rPr lang="en-US" dirty="0" err="1"/>
              <a:t>alamy.com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AE6C4C-0565-E257-3990-8221F7513F37}"/>
              </a:ext>
            </a:extLst>
          </p:cNvPr>
          <p:cNvSpPr txBox="1"/>
          <p:nvPr/>
        </p:nvSpPr>
        <p:spPr>
          <a:xfrm>
            <a:off x="6660403" y="6096299"/>
            <a:ext cx="2214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Q/A from Jean </a:t>
            </a:r>
            <a:r>
              <a:rPr lang="en-US" dirty="0" err="1"/>
              <a:t>Gallier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79CE86-8C2B-03E2-D174-A8B8DE67D65E}"/>
              </a:ext>
            </a:extLst>
          </p:cNvPr>
          <p:cNvSpPr txBox="1"/>
          <p:nvPr/>
        </p:nvSpPr>
        <p:spPr>
          <a:xfrm>
            <a:off x="612228" y="2193755"/>
            <a:ext cx="80903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A: </a:t>
            </a:r>
            <a:r>
              <a:rPr lang="en-US" dirty="0"/>
              <a:t>No. behind the jargon which always comes with a new field (perhaps to keep the outsiders out of the club), lies a lot of “classical” linear algebra and techniques from optimization theory, (and probability theory and statistics)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95BC1F-B8C5-E509-BB08-639C19877C29}"/>
              </a:ext>
            </a:extLst>
          </p:cNvPr>
          <p:cNvSpPr txBox="1"/>
          <p:nvPr/>
        </p:nvSpPr>
        <p:spPr>
          <a:xfrm>
            <a:off x="252248" y="262759"/>
            <a:ext cx="721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Joke: </a:t>
            </a:r>
          </a:p>
        </p:txBody>
      </p:sp>
    </p:spTree>
    <p:extLst>
      <p:ext uri="{BB962C8B-B14F-4D97-AF65-F5344CB8AC3E}">
        <p14:creationId xmlns:p14="http://schemas.microsoft.com/office/powerpoint/2010/main" val="3239134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ACF655D-FC9D-BC85-D744-F3721CBB7426}"/>
              </a:ext>
            </a:extLst>
          </p:cNvPr>
          <p:cNvSpPr txBox="1"/>
          <p:nvPr/>
        </p:nvSpPr>
        <p:spPr>
          <a:xfrm>
            <a:off x="651642" y="1371600"/>
            <a:ext cx="7958958" cy="4207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Helvetica" pitchFamily="2" charset="0"/>
              </a:rPr>
              <a:t>This course provides a </a:t>
            </a:r>
            <a:r>
              <a:rPr lang="en-US" b="1" dirty="0">
                <a:effectLst/>
                <a:latin typeface="Helvetica" pitchFamily="2" charset="0"/>
              </a:rPr>
              <a:t>rigorous</a:t>
            </a:r>
            <a:r>
              <a:rPr lang="en-US" dirty="0">
                <a:effectLst/>
                <a:latin typeface="Helvetica" pitchFamily="2" charset="0"/>
              </a:rPr>
              <a:t> treatment of the concepts and computational techniques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>
                <a:effectLst/>
                <a:latin typeface="Helvetica" pitchFamily="2" charset="0"/>
              </a:rPr>
              <a:t>of linear algebra.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Helvetica" pitchFamily="2" charset="0"/>
              </a:rPr>
              <a:t>The major goal is to master the </a:t>
            </a:r>
            <a:r>
              <a:rPr lang="en-US" b="1" dirty="0">
                <a:effectLst/>
                <a:latin typeface="Helvetica" pitchFamily="2" charset="0"/>
              </a:rPr>
              <a:t>fundamental theory and techniques </a:t>
            </a:r>
            <a:r>
              <a:rPr lang="en-US" dirty="0">
                <a:effectLst/>
                <a:latin typeface="Helvetica" pitchFamily="2" charset="0"/>
              </a:rPr>
              <a:t>that underlie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>
                <a:effectLst/>
                <a:latin typeface="Helvetica" pitchFamily="2" charset="0"/>
              </a:rPr>
              <a:t>the </a:t>
            </a:r>
            <a:r>
              <a:rPr lang="en-US" b="1" dirty="0">
                <a:effectLst/>
                <a:latin typeface="Helvetica" pitchFamily="2" charset="0"/>
              </a:rPr>
              <a:t>applications</a:t>
            </a:r>
            <a:r>
              <a:rPr lang="en-US" dirty="0">
                <a:effectLst/>
                <a:latin typeface="Helvetica" pitchFamily="2" charset="0"/>
              </a:rPr>
              <a:t> of linear algebra in computer science, statistics, engineering, etc.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Helvetica" pitchFamily="2" charset="0"/>
              </a:rPr>
              <a:t>Another goal is to provide a </a:t>
            </a:r>
            <a:r>
              <a:rPr lang="en-US" b="1" dirty="0">
                <a:effectLst/>
                <a:latin typeface="Helvetica" pitchFamily="2" charset="0"/>
              </a:rPr>
              <a:t>solid foundation </a:t>
            </a:r>
            <a:r>
              <a:rPr lang="en-US" dirty="0">
                <a:effectLst/>
                <a:latin typeface="Helvetica" pitchFamily="2" charset="0"/>
              </a:rPr>
              <a:t>for studying other subjects later.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Helvetica" pitchFamily="2" charset="0"/>
              </a:rPr>
              <a:t>The course is designed for graduate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>
                <a:effectLst/>
                <a:latin typeface="Helvetica" pitchFamily="2" charset="0"/>
              </a:rPr>
              <a:t>students in Applied Mathematics, Computer Science, Engineering, and students who wish to obtain deeper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>
                <a:effectLst/>
                <a:latin typeface="Helvetica" pitchFamily="2" charset="0"/>
              </a:rPr>
              <a:t>insights beyond an undergraduate level linear algebra.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9D1768-1496-9840-3490-6E0267B1F180}"/>
              </a:ext>
            </a:extLst>
          </p:cNvPr>
          <p:cNvSpPr txBox="1"/>
          <p:nvPr/>
        </p:nvSpPr>
        <p:spPr>
          <a:xfrm>
            <a:off x="630621" y="641131"/>
            <a:ext cx="2630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effectLst/>
                <a:latin typeface="Helvetica" pitchFamily="2" charset="0"/>
              </a:rPr>
              <a:t>MATH 5110 Overview: </a:t>
            </a:r>
          </a:p>
        </p:txBody>
      </p:sp>
    </p:spTree>
    <p:extLst>
      <p:ext uri="{BB962C8B-B14F-4D97-AF65-F5344CB8AC3E}">
        <p14:creationId xmlns:p14="http://schemas.microsoft.com/office/powerpoint/2010/main" val="2533133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77C2B1-F6EE-1171-5002-A97057045ACC}"/>
              </a:ext>
            </a:extLst>
          </p:cNvPr>
          <p:cNvSpPr txBox="1"/>
          <p:nvPr/>
        </p:nvSpPr>
        <p:spPr>
          <a:xfrm>
            <a:off x="685800" y="533400"/>
            <a:ext cx="1860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Quick Questions: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B378CA-B735-F5C5-5BB8-1AE6C3682E38}"/>
              </a:ext>
            </a:extLst>
          </p:cNvPr>
          <p:cNvSpPr txBox="1"/>
          <p:nvPr/>
        </p:nvSpPr>
        <p:spPr>
          <a:xfrm>
            <a:off x="1143000" y="1219200"/>
            <a:ext cx="5840830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 Quick self-introduction.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2. What is your academic background? (Major in BS and MS)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3. What is your linear algebra/math background?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4. What do you expect from this course?  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5. What is your career plan? </a:t>
            </a:r>
          </a:p>
        </p:txBody>
      </p:sp>
    </p:spTree>
    <p:extLst>
      <p:ext uri="{BB962C8B-B14F-4D97-AF65-F5344CB8AC3E}">
        <p14:creationId xmlns:p14="http://schemas.microsoft.com/office/powerpoint/2010/main" val="3790858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C4872B-9BE5-A7A4-AB01-56974BB80733}"/>
              </a:ext>
            </a:extLst>
          </p:cNvPr>
          <p:cNvSpPr txBox="1"/>
          <p:nvPr/>
        </p:nvSpPr>
        <p:spPr>
          <a:xfrm>
            <a:off x="609600" y="685800"/>
            <a:ext cx="2704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Q: What is linear algebra?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20D8B4-DFE7-5015-4457-BBC325BB9E90}"/>
              </a:ext>
            </a:extLst>
          </p:cNvPr>
          <p:cNvSpPr txBox="1"/>
          <p:nvPr/>
        </p:nvSpPr>
        <p:spPr>
          <a:xfrm>
            <a:off x="2000836" y="2161032"/>
            <a:ext cx="4457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https://en.wikipedia.org/wiki/Linear_algebra</a:t>
            </a:r>
            <a:r>
              <a:rPr lang="en-US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8ED7A2-91D5-9F23-E158-86531E4BE7D8}"/>
              </a:ext>
            </a:extLst>
          </p:cNvPr>
          <p:cNvSpPr txBox="1"/>
          <p:nvPr/>
        </p:nvSpPr>
        <p:spPr>
          <a:xfrm>
            <a:off x="1851435" y="1423416"/>
            <a:ext cx="2612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https://chat.openai.com/</a:t>
            </a:r>
            <a:r>
              <a:rPr lang="en-US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D163EA-76C7-19DC-0E0E-6F7151B1999B}"/>
              </a:ext>
            </a:extLst>
          </p:cNvPr>
          <p:cNvSpPr txBox="1"/>
          <p:nvPr/>
        </p:nvSpPr>
        <p:spPr>
          <a:xfrm>
            <a:off x="853440" y="1426464"/>
            <a:ext cx="1091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ChatGPT</a:t>
            </a:r>
            <a:r>
              <a:rPr lang="en-US" dirty="0"/>
              <a:t>: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A4F114-55AF-42F7-A664-E514114E8618}"/>
              </a:ext>
            </a:extLst>
          </p:cNvPr>
          <p:cNvSpPr txBox="1"/>
          <p:nvPr/>
        </p:nvSpPr>
        <p:spPr>
          <a:xfrm>
            <a:off x="815751" y="2161032"/>
            <a:ext cx="1237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Wikipedia: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406311-BDAF-9BA4-4D2B-F12AE45A2509}"/>
              </a:ext>
            </a:extLst>
          </p:cNvPr>
          <p:cNvSpPr txBox="1"/>
          <p:nvPr/>
        </p:nvSpPr>
        <p:spPr>
          <a:xfrm>
            <a:off x="791367" y="2865120"/>
            <a:ext cx="7537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Linear algebra is a branch of mathematics that deals with </a:t>
            </a:r>
            <a:r>
              <a:rPr lang="en-US" b="1" i="0" dirty="0">
                <a:solidFill>
                  <a:srgbClr val="374151"/>
                </a:solidFill>
                <a:effectLst/>
                <a:latin typeface="Söhne"/>
              </a:rPr>
              <a:t>vector spaces </a:t>
            </a: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and </a:t>
            </a:r>
            <a:r>
              <a:rPr lang="en-US" b="1" i="0" dirty="0">
                <a:solidFill>
                  <a:srgbClr val="374151"/>
                </a:solidFill>
                <a:effectLst/>
                <a:latin typeface="Söhne"/>
              </a:rPr>
              <a:t>linear transformations </a:t>
            </a: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between them. 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A21E11-E5C7-CC6D-4842-84691F53A359}"/>
              </a:ext>
            </a:extLst>
          </p:cNvPr>
          <p:cNvSpPr txBox="1"/>
          <p:nvPr/>
        </p:nvSpPr>
        <p:spPr>
          <a:xfrm>
            <a:off x="788319" y="3616559"/>
            <a:ext cx="80589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Linear algebra forms the foundation for many/all areas of mathematics, as well as numerous applications in various fields such as physics, computer science, engineering, economics, and data analysis.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97CA19-D71E-FEE5-B11B-8DE36018179E}"/>
              </a:ext>
            </a:extLst>
          </p:cNvPr>
          <p:cNvSpPr txBox="1"/>
          <p:nvPr/>
        </p:nvSpPr>
        <p:spPr>
          <a:xfrm>
            <a:off x="788319" y="4666333"/>
            <a:ext cx="80181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Linear algebra extends to more advanced topics such as </a:t>
            </a:r>
            <a:r>
              <a:rPr lang="en-US" b="1" i="0" dirty="0">
                <a:solidFill>
                  <a:srgbClr val="374151"/>
                </a:solidFill>
                <a:effectLst/>
                <a:latin typeface="Söhne"/>
              </a:rPr>
              <a:t>multilinear algebra</a:t>
            </a: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, </a:t>
            </a:r>
            <a:r>
              <a:rPr lang="en-US" b="1" i="0" dirty="0">
                <a:solidFill>
                  <a:srgbClr val="374151"/>
                </a:solidFill>
                <a:effectLst/>
                <a:latin typeface="Söhne"/>
              </a:rPr>
              <a:t>tensor</a:t>
            </a: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b="1" i="0" dirty="0">
                <a:solidFill>
                  <a:srgbClr val="374151"/>
                </a:solidFill>
                <a:effectLst/>
                <a:latin typeface="Söhne"/>
              </a:rPr>
              <a:t>algebra</a:t>
            </a: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, and </a:t>
            </a:r>
            <a:r>
              <a:rPr lang="en-US" b="1" i="0" dirty="0">
                <a:solidFill>
                  <a:srgbClr val="374151"/>
                </a:solidFill>
                <a:effectLst/>
                <a:latin typeface="Söhne"/>
              </a:rPr>
              <a:t>matrix calculus</a:t>
            </a: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. Multilinear algebra deals with objects beyond vectors and matrices, such as tensors, which are higher-dimensional arrays. Matrix calculus involves differentiating functions that involve matrices and vectors, enabling optimization and solving problems in fields like machine learning, signal processing, and control theory.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512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96F8D0F-40F3-8509-523C-3A65C0A8E06E}"/>
              </a:ext>
            </a:extLst>
          </p:cNvPr>
          <p:cNvSpPr txBox="1"/>
          <p:nvPr/>
        </p:nvSpPr>
        <p:spPr>
          <a:xfrm>
            <a:off x="5718048" y="6400800"/>
            <a:ext cx="3429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https://misa-xu.github.io/space/</a:t>
            </a:r>
            <a:r>
              <a:rPr lang="en-US" dirty="0"/>
              <a:t> 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657B586-C05A-C6D8-CC45-9BEFCFBD8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90600"/>
            <a:ext cx="73152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57A290D-FAB4-9012-56F5-FF8D51C2B135}"/>
              </a:ext>
            </a:extLst>
          </p:cNvPr>
          <p:cNvSpPr txBox="1"/>
          <p:nvPr/>
        </p:nvSpPr>
        <p:spPr>
          <a:xfrm>
            <a:off x="457200" y="353080"/>
            <a:ext cx="1569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800" b="1" dirty="0">
                <a:solidFill>
                  <a:srgbClr val="00B050"/>
                </a:solidFill>
              </a:rPr>
              <a:t> Spaces</a:t>
            </a:r>
          </a:p>
        </p:txBody>
      </p:sp>
    </p:spTree>
    <p:extLst>
      <p:ext uri="{BB962C8B-B14F-4D97-AF65-F5344CB8AC3E}">
        <p14:creationId xmlns:p14="http://schemas.microsoft.com/office/powerpoint/2010/main" val="2770951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C0851D1-BF47-B64F-0295-06CC2A8766FA}"/>
              </a:ext>
            </a:extLst>
          </p:cNvPr>
          <p:cNvSpPr txBox="1"/>
          <p:nvPr/>
        </p:nvSpPr>
        <p:spPr>
          <a:xfrm>
            <a:off x="585216" y="755904"/>
            <a:ext cx="2868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Q: What is Matrix Analysis?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586F87-A32F-72A6-DDE3-187ACE208985}"/>
              </a:ext>
            </a:extLst>
          </p:cNvPr>
          <p:cNvSpPr txBox="1"/>
          <p:nvPr/>
        </p:nvSpPr>
        <p:spPr>
          <a:xfrm>
            <a:off x="1944764" y="2157984"/>
            <a:ext cx="4530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https://en.wikipedia.org/wiki/Matrix_analysis</a:t>
            </a:r>
            <a:r>
              <a:rPr lang="en-US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9E0661-F662-1448-8011-9CAB7548BDB2}"/>
              </a:ext>
            </a:extLst>
          </p:cNvPr>
          <p:cNvSpPr txBox="1"/>
          <p:nvPr/>
        </p:nvSpPr>
        <p:spPr>
          <a:xfrm>
            <a:off x="1851435" y="1423416"/>
            <a:ext cx="2612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https://chat.openai.com/</a:t>
            </a:r>
            <a:r>
              <a:rPr lang="en-US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3466E8-63A9-A5A9-8076-3005D17C998B}"/>
              </a:ext>
            </a:extLst>
          </p:cNvPr>
          <p:cNvSpPr txBox="1"/>
          <p:nvPr/>
        </p:nvSpPr>
        <p:spPr>
          <a:xfrm>
            <a:off x="853440" y="1426464"/>
            <a:ext cx="1091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ChatGPT</a:t>
            </a:r>
            <a:r>
              <a:rPr lang="en-US" dirty="0"/>
              <a:t>: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120C37-FEA1-757E-3E3D-05A58A826CA1}"/>
              </a:ext>
            </a:extLst>
          </p:cNvPr>
          <p:cNvSpPr txBox="1"/>
          <p:nvPr/>
        </p:nvSpPr>
        <p:spPr>
          <a:xfrm>
            <a:off x="815751" y="2161032"/>
            <a:ext cx="1237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Wikipedia: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539AF3-4919-06D2-4639-1BE373C4D560}"/>
              </a:ext>
            </a:extLst>
          </p:cNvPr>
          <p:cNvSpPr txBox="1"/>
          <p:nvPr/>
        </p:nvSpPr>
        <p:spPr>
          <a:xfrm>
            <a:off x="816864" y="2916781"/>
            <a:ext cx="759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Matrix analysis is a branch of mathematics that focuses on the properties, operations, and applications of </a:t>
            </a:r>
            <a:r>
              <a:rPr lang="en-US" b="1" i="0" dirty="0">
                <a:solidFill>
                  <a:srgbClr val="374151"/>
                </a:solidFill>
                <a:effectLst/>
                <a:latin typeface="Söhne"/>
              </a:rPr>
              <a:t>matrices</a:t>
            </a: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. 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60C41C-711B-997D-9412-93D30F901E28}"/>
              </a:ext>
            </a:extLst>
          </p:cNvPr>
          <p:cNvSpPr txBox="1"/>
          <p:nvPr/>
        </p:nvSpPr>
        <p:spPr>
          <a:xfrm>
            <a:off x="815751" y="3657600"/>
            <a:ext cx="78862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Matrix analysis finds applications in diverse fields, including numerical analysis, linear programming, optimization, control theory, signal processing, quantum mechanics, and network analysis. 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FD0BC6-01A2-D94D-E0A0-569977A3C272}"/>
              </a:ext>
            </a:extLst>
          </p:cNvPr>
          <p:cNvSpPr txBox="1"/>
          <p:nvPr/>
        </p:nvSpPr>
        <p:spPr>
          <a:xfrm>
            <a:off x="865632" y="4913376"/>
            <a:ext cx="78862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Key concepts and techniques in matrix analysis include: Eigenvalues and Eigenvectors; Matrix Factorizations; Matrix Norms; Matrix Inequalities; Matrix Functions, etc.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522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agram&#10;&#10;Description automatically generated">
            <a:extLst>
              <a:ext uri="{FF2B5EF4-FFF2-40B4-BE49-F238E27FC236}">
                <a16:creationId xmlns:a16="http://schemas.microsoft.com/office/drawing/2014/main" id="{5DB0AE8B-6673-F9F8-55E6-13ABF660EC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44390"/>
            <a:ext cx="9144000" cy="55136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03F3612-3AD1-0546-D32E-8D1C2CC854B7}"/>
              </a:ext>
            </a:extLst>
          </p:cNvPr>
          <p:cNvSpPr txBox="1"/>
          <p:nvPr/>
        </p:nvSpPr>
        <p:spPr>
          <a:xfrm>
            <a:off x="228600" y="381000"/>
            <a:ext cx="1941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800" b="1" dirty="0">
                <a:solidFill>
                  <a:srgbClr val="00B050"/>
                </a:solidFill>
              </a:rPr>
              <a:t> Matrices </a:t>
            </a:r>
          </a:p>
        </p:txBody>
      </p:sp>
    </p:spTree>
    <p:extLst>
      <p:ext uri="{BB962C8B-B14F-4D97-AF65-F5344CB8AC3E}">
        <p14:creationId xmlns:p14="http://schemas.microsoft.com/office/powerpoint/2010/main" val="3426113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6B92295-96B1-D151-45A3-9F535563CA1C}"/>
              </a:ext>
            </a:extLst>
          </p:cNvPr>
          <p:cNvSpPr txBox="1"/>
          <p:nvPr/>
        </p:nvSpPr>
        <p:spPr>
          <a:xfrm>
            <a:off x="381000" y="440174"/>
            <a:ext cx="2300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effectLst/>
                <a:latin typeface="Helvetica" pitchFamily="2" charset="0"/>
              </a:rPr>
              <a:t>List of main topics: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2966D7-720F-B32B-74DE-1FAB962A415B}"/>
              </a:ext>
            </a:extLst>
          </p:cNvPr>
          <p:cNvSpPr txBox="1"/>
          <p:nvPr/>
        </p:nvSpPr>
        <p:spPr>
          <a:xfrm>
            <a:off x="762000" y="1371600"/>
            <a:ext cx="82631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b="1" dirty="0">
                <a:effectLst/>
                <a:latin typeface="Helvetica" pitchFamily="2" charset="0"/>
              </a:rPr>
              <a:t>Linear system, matrix algebra</a:t>
            </a:r>
            <a:r>
              <a:rPr lang="en-US" dirty="0">
                <a:effectLst/>
                <a:latin typeface="Helvetica" pitchFamily="2" charset="0"/>
              </a:rPr>
              <a:t>: Linear systems and matrix equations; row reduced echelon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>
                <a:effectLst/>
                <a:latin typeface="Helvetica" pitchFamily="2" charset="0"/>
              </a:rPr>
              <a:t>form; existence and uniqueness of solutions; matrix operations including sum, scalar product,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>
                <a:effectLst/>
                <a:latin typeface="Helvetica" pitchFamily="2" charset="0"/>
              </a:rPr>
              <a:t>matrix product, inverse, transpose.</a:t>
            </a:r>
          </a:p>
          <a:p>
            <a:pPr marL="342900" indent="-342900">
              <a:buAutoNum type="arabicPeriod"/>
            </a:pPr>
            <a:endParaRPr lang="en-US" dirty="0">
              <a:latin typeface="Helvetica" pitchFamily="2" charset="0"/>
            </a:endParaRPr>
          </a:p>
          <a:p>
            <a:pPr marL="342900" indent="-342900">
              <a:buAutoNum type="arabicPeriod"/>
            </a:pPr>
            <a:r>
              <a:rPr lang="en-US" b="1" dirty="0">
                <a:effectLst/>
                <a:latin typeface="Helvetica" pitchFamily="2" charset="0"/>
              </a:rPr>
              <a:t>Linear spaces over a field: </a:t>
            </a:r>
            <a:r>
              <a:rPr lang="en-US" dirty="0">
                <a:effectLst/>
                <a:latin typeface="Helvetica" pitchFamily="2" charset="0"/>
              </a:rPr>
              <a:t>linear vector spaces; subspaces; spanning sets, independence,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nullspace</a:t>
            </a:r>
            <a:r>
              <a:rPr lang="en-US" dirty="0">
                <a:effectLst/>
                <a:latin typeface="Helvetica" pitchFamily="2" charset="0"/>
              </a:rPr>
              <a:t> of matrix; basis and dimension; coordinate; rank-nullity theorem; linear transformations;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>
                <a:effectLst/>
                <a:latin typeface="Helvetica" pitchFamily="2" charset="0"/>
              </a:rPr>
              <a:t>change of basis; chain complex and homology.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592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52F446E-90C7-D4A8-BDC9-82804588D2AB}"/>
              </a:ext>
            </a:extLst>
          </p:cNvPr>
          <p:cNvSpPr txBox="1"/>
          <p:nvPr/>
        </p:nvSpPr>
        <p:spPr>
          <a:xfrm>
            <a:off x="762000" y="1066800"/>
            <a:ext cx="7620000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effectLst/>
                <a:latin typeface="Helvetica" pitchFamily="2" charset="0"/>
              </a:rPr>
              <a:t>3. </a:t>
            </a:r>
            <a:r>
              <a:rPr lang="en-US" b="1" dirty="0">
                <a:effectLst/>
                <a:latin typeface="Helvetica" pitchFamily="2" charset="0"/>
              </a:rPr>
              <a:t>Jordan normal forms: </a:t>
            </a:r>
            <a:r>
              <a:rPr lang="en-US" dirty="0">
                <a:effectLst/>
                <a:latin typeface="Helvetica" pitchFamily="2" charset="0"/>
              </a:rPr>
              <a:t>determinant; eigenvalues and eigenvectors; </a:t>
            </a:r>
            <a:r>
              <a:rPr lang="en-US" dirty="0" err="1">
                <a:effectLst/>
                <a:latin typeface="Helvetica" pitchFamily="2" charset="0"/>
              </a:rPr>
              <a:t>eigenbasis</a:t>
            </a:r>
            <a:r>
              <a:rPr lang="en-US" dirty="0">
                <a:effectLst/>
                <a:latin typeface="Helvetica" pitchFamily="2" charset="0"/>
              </a:rPr>
              <a:t>; eigenspaces;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>
                <a:effectLst/>
                <a:latin typeface="Helvetica" pitchFamily="2" charset="0"/>
              </a:rPr>
              <a:t>algebraic and geometric multiplicity; solution of iterated linear system; singularity, invertibility,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>
                <a:effectLst/>
                <a:latin typeface="Helvetica" pitchFamily="2" charset="0"/>
              </a:rPr>
              <a:t>rank </a:t>
            </a:r>
            <a:r>
              <a:rPr lang="en-US" dirty="0" err="1">
                <a:effectLst/>
                <a:latin typeface="Helvetica" pitchFamily="2" charset="0"/>
              </a:rPr>
              <a:t>etc</a:t>
            </a:r>
            <a:r>
              <a:rPr lang="en-US" dirty="0">
                <a:effectLst/>
                <a:latin typeface="Helvetica" pitchFamily="2" charset="0"/>
              </a:rPr>
              <a:t>; similarity; diagonalization; powers of a matrix; Jordan normal form and the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>
                <a:effectLst/>
                <a:latin typeface="Helvetica" pitchFamily="2" charset="0"/>
              </a:rPr>
              <a:t>Cayley Hamilton Theorem.</a:t>
            </a:r>
            <a:r>
              <a:rPr lang="en-US" dirty="0">
                <a:latin typeface="Helvetica" pitchFamily="2" charset="0"/>
              </a:rPr>
              <a:t> </a:t>
            </a:r>
          </a:p>
          <a:p>
            <a:endParaRPr lang="en-US" dirty="0">
              <a:effectLst/>
              <a:latin typeface="Helvetica" pitchFamily="2" charset="0"/>
            </a:endParaRPr>
          </a:p>
          <a:p>
            <a:r>
              <a:rPr lang="en-US" dirty="0">
                <a:effectLst/>
                <a:latin typeface="Helvetica" pitchFamily="2" charset="0"/>
              </a:rPr>
              <a:t>Applications to Discrete dynamical systems: positive systems; Perron-</a:t>
            </a:r>
            <a:r>
              <a:rPr lang="en-US" dirty="0" err="1">
                <a:effectLst/>
                <a:latin typeface="Helvetica" pitchFamily="2" charset="0"/>
              </a:rPr>
              <a:t>Frobenius</a:t>
            </a:r>
            <a:r>
              <a:rPr lang="en-US" dirty="0">
                <a:effectLst/>
                <a:latin typeface="Helvetica" pitchFamily="2" charset="0"/>
              </a:rPr>
              <a:t> Theorem;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>
                <a:effectLst/>
                <a:latin typeface="Helvetica" pitchFamily="2" charset="0"/>
              </a:rPr>
              <a:t>stochastic matrix; Markov chain.</a:t>
            </a:r>
          </a:p>
          <a:p>
            <a:endParaRPr lang="en-US" dirty="0">
              <a:effectLst/>
              <a:latin typeface="Helvetica" pitchFamily="2" charset="0"/>
            </a:endParaRPr>
          </a:p>
          <a:p>
            <a:r>
              <a:rPr lang="en-US" dirty="0">
                <a:effectLst/>
                <a:latin typeface="Helvetica" pitchFamily="2" charset="0"/>
              </a:rPr>
              <a:t>4. </a:t>
            </a:r>
            <a:r>
              <a:rPr lang="en-US" b="1" dirty="0">
                <a:effectLst/>
                <a:latin typeface="Helvetica" pitchFamily="2" charset="0"/>
              </a:rPr>
              <a:t>Inner product spaces: </a:t>
            </a:r>
            <a:r>
              <a:rPr lang="en-US" dirty="0">
                <a:effectLst/>
                <a:latin typeface="Helvetica" pitchFamily="2" charset="0"/>
              </a:rPr>
              <a:t>Inner product, norm, Cauchy-Schwarz inequality; orthogonal projection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>
                <a:effectLst/>
                <a:latin typeface="Helvetica" pitchFamily="2" charset="0"/>
              </a:rPr>
              <a:t>onto subspace; orthogonal basis; Gram-Schmidt process; symmetric matrix, diagonalization;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>
                <a:effectLst/>
                <a:latin typeface="Helvetica" pitchFamily="2" charset="0"/>
              </a:rPr>
              <a:t>positive definite; variational formulas for eigenvalues, Singular value decomposition (SVD)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>
                <a:effectLst/>
                <a:latin typeface="Helvetica" pitchFamily="2" charset="0"/>
              </a:rPr>
              <a:t>and data compression.</a:t>
            </a:r>
          </a:p>
          <a:p>
            <a:endParaRPr lang="en-US" dirty="0">
              <a:effectLst/>
              <a:latin typeface="Helvetica" pitchFamily="2" charset="0"/>
            </a:endParaRPr>
          </a:p>
          <a:p>
            <a:r>
              <a:rPr lang="en-US" dirty="0">
                <a:effectLst/>
                <a:latin typeface="Helvetica" pitchFamily="2" charset="0"/>
              </a:rPr>
              <a:t>Applications of SVD and pseudo-inverses to principal component analysis (PCA) for data analysis, optimal orthogonal projections, principal components, PCA in Statistics, covariance matrix, optimal linear combinations of random variables, principal components, interpretation.</a:t>
            </a:r>
          </a:p>
        </p:txBody>
      </p:sp>
    </p:spTree>
    <p:extLst>
      <p:ext uri="{BB962C8B-B14F-4D97-AF65-F5344CB8AC3E}">
        <p14:creationId xmlns:p14="http://schemas.microsoft.com/office/powerpoint/2010/main" val="30117116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62297</TotalTime>
  <Words>1482</Words>
  <Application>Microsoft Macintosh PowerPoint</Application>
  <PresentationFormat>On-screen Show (4:3)</PresentationFormat>
  <Paragraphs>136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Amazon Ember</vt:lpstr>
      <vt:lpstr>Söhne</vt:lpstr>
      <vt:lpstr>Times</vt:lpstr>
      <vt:lpstr>Arial</vt:lpstr>
      <vt:lpstr>Calibri</vt:lpstr>
      <vt:lpstr>Cambria Math</vt:lpstr>
      <vt:lpstr>Helvetica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Wang, He</dc:creator>
  <cp:lastModifiedBy>Wang, He</cp:lastModifiedBy>
  <cp:revision>89</cp:revision>
  <cp:lastPrinted>2021-01-04T20:26:48Z</cp:lastPrinted>
  <dcterms:created xsi:type="dcterms:W3CDTF">2020-12-23T18:25:19Z</dcterms:created>
  <dcterms:modified xsi:type="dcterms:W3CDTF">2023-07-07T20:09:29Z</dcterms:modified>
</cp:coreProperties>
</file>